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15125700" cy="10693400"/>
  <p:notesSz cx="15125700" cy="10693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1368" y="-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34427" y="3314954"/>
            <a:ext cx="12856845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800" b="1" i="0">
                <a:solidFill>
                  <a:srgbClr val="58595B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268855" y="5988304"/>
            <a:ext cx="10587990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2/18/2025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800" b="1" i="0">
                <a:solidFill>
                  <a:srgbClr val="58595B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2/18/2025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800" b="1" i="0">
                <a:solidFill>
                  <a:srgbClr val="58595B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56285" y="2459482"/>
            <a:ext cx="657967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789735" y="2459482"/>
            <a:ext cx="657967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2/18/2025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800" b="1" i="0">
                <a:solidFill>
                  <a:srgbClr val="58595B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2/18/2025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2/18/2025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2855412" y="9501500"/>
            <a:ext cx="1949450" cy="10636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800" b="1" i="0">
                <a:solidFill>
                  <a:srgbClr val="58595B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56285" y="2459482"/>
            <a:ext cx="13613130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142738" y="9944862"/>
            <a:ext cx="4840224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56285" y="9944862"/>
            <a:ext cx="3478911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2/18/2025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890504" y="9944862"/>
            <a:ext cx="3478911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pc="-20" dirty="0"/>
              <a:t>2026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8020338"/>
              </p:ext>
            </p:extLst>
          </p:nvPr>
        </p:nvGraphicFramePr>
        <p:xfrm>
          <a:off x="329629" y="9348016"/>
          <a:ext cx="13991577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8227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8005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368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711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8323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9593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699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5085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6672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83235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80695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61645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57834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80060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45134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434975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L="88265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87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68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16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85725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87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68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16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R="108585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87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68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1594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02870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4604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095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79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333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54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69263" y="10209234"/>
            <a:ext cx="1221105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20.9.</a:t>
            </a:r>
            <a:r>
              <a:rPr sz="1000" spc="4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Weltkindertag</a:t>
            </a:r>
            <a:r>
              <a:rPr sz="825" spc="-1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endParaRPr sz="825" baseline="35353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5382260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September</a:t>
            </a:r>
            <a:r>
              <a:rPr sz="2400" b="1" spc="18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8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September</a:t>
            </a:r>
            <a:r>
              <a:rPr sz="2400" b="1" spc="19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8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10" dirty="0">
                <a:solidFill>
                  <a:srgbClr val="58595B"/>
                </a:solidFill>
                <a:latin typeface="Arial"/>
                <a:cs typeface="Arial"/>
              </a:rPr>
              <a:t>Septembre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2535509" y="10196682"/>
            <a:ext cx="176022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825" spc="-12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Nicht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allen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Bundesländern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7827005"/>
              </p:ext>
            </p:extLst>
          </p:nvPr>
        </p:nvGraphicFramePr>
        <p:xfrm>
          <a:off x="326884" y="9348016"/>
          <a:ext cx="14435439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197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75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7180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457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794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3624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7117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62915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59104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83870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96569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67994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462280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  <a:gridCol w="381634">
                  <a:extLst>
                    <a:ext uri="{9D8B030D-6E8A-4147-A177-3AD203B41FA5}">
                      <a16:colId xmlns:a16="http://schemas.microsoft.com/office/drawing/2014/main" val="20030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R="151765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1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69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117475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69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L="81915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1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69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05410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79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901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69263" y="10209234"/>
            <a:ext cx="337947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3.10.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20" dirty="0">
                <a:solidFill>
                  <a:srgbClr val="58595B"/>
                </a:solidFill>
                <a:latin typeface="Arial"/>
                <a:cs typeface="Arial"/>
              </a:rPr>
              <a:t>Tag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der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Deutschen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Einheit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31.10.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Reformationstag</a:t>
            </a:r>
            <a:r>
              <a:rPr sz="825" spc="-1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endParaRPr sz="825" baseline="35353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4146550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Oktober</a:t>
            </a:r>
            <a:r>
              <a:rPr sz="2400" b="1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October</a:t>
            </a:r>
            <a:r>
              <a:rPr sz="2400" b="1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10" dirty="0">
                <a:solidFill>
                  <a:srgbClr val="58595B"/>
                </a:solidFill>
                <a:latin typeface="Arial"/>
                <a:cs typeface="Arial"/>
              </a:rPr>
              <a:t>Octobre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2993717" y="10193030"/>
            <a:ext cx="176022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825" spc="-12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Nicht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allen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Bundesländern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6095143"/>
              </p:ext>
            </p:extLst>
          </p:nvPr>
        </p:nvGraphicFramePr>
        <p:xfrm>
          <a:off x="319382" y="9348016"/>
          <a:ext cx="13996659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06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4704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9720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069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375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7180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95935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6672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61645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57834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45134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9530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66725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61645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57834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80695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45134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95300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66725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61645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57835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416559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R="635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42875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5778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635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6364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0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5778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R="641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4620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5778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R="635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7480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0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0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0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5969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69263" y="10209234"/>
            <a:ext cx="601980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1.11.</a:t>
            </a:r>
            <a:r>
              <a:rPr sz="1000" spc="-5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Allerheiligen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,</a:t>
            </a:r>
            <a:r>
              <a:rPr sz="1000" spc="-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Toussaint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25" dirty="0">
                <a:solidFill>
                  <a:srgbClr val="58595B"/>
                </a:solidFill>
                <a:latin typeface="Arial"/>
                <a:cs typeface="Arial"/>
              </a:rPr>
              <a:t>11.11.</a:t>
            </a:r>
            <a:r>
              <a:rPr sz="1000" spc="-4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Armistice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1918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18.11.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Buß-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und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Bettag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825" spc="202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30.11.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St.</a:t>
            </a:r>
            <a:r>
              <a:rPr sz="1000" spc="-4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Andrew‘s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20" dirty="0">
                <a:solidFill>
                  <a:srgbClr val="58595B"/>
                </a:solidFill>
                <a:latin typeface="Arial"/>
                <a:cs typeface="Arial"/>
              </a:rPr>
              <a:t>Day</a:t>
            </a:r>
            <a:r>
              <a:rPr sz="825" spc="-30" baseline="35353" dirty="0">
                <a:solidFill>
                  <a:srgbClr val="58595B"/>
                </a:solidFill>
                <a:latin typeface="Arial"/>
                <a:cs typeface="Arial"/>
              </a:rPr>
              <a:t>3</a:t>
            </a:r>
            <a:endParaRPr sz="825" baseline="35353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5125085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November</a:t>
            </a:r>
            <a:r>
              <a:rPr sz="2400" b="1" spc="17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8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November</a:t>
            </a:r>
            <a:r>
              <a:rPr sz="2400" b="1" spc="18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8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10" dirty="0">
                <a:solidFill>
                  <a:srgbClr val="58595B"/>
                </a:solidFill>
                <a:latin typeface="Arial"/>
                <a:cs typeface="Arial"/>
              </a:rPr>
              <a:t>Novembre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1600623" y="10193030"/>
            <a:ext cx="269240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825" spc="-12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Nicht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in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allen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Bundesländern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3</a:t>
            </a:r>
            <a:r>
              <a:rPr sz="825" spc="-3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Scotland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20" dirty="0">
                <a:solidFill>
                  <a:srgbClr val="58595B"/>
                </a:solidFill>
                <a:latin typeface="Arial"/>
                <a:cs typeface="Arial"/>
              </a:rPr>
              <a:t>only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5542257"/>
              </p:ext>
            </p:extLst>
          </p:nvPr>
        </p:nvGraphicFramePr>
        <p:xfrm>
          <a:off x="329626" y="9348016"/>
          <a:ext cx="14442425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8227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8005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368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711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9593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699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5085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6672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46405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496569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  <a:gridCol w="386080">
                  <a:extLst>
                    <a:ext uri="{9D8B030D-6E8A-4147-A177-3AD203B41FA5}">
                      <a16:colId xmlns:a16="http://schemas.microsoft.com/office/drawing/2014/main" val="20030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L="88265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87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68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032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85725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24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032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032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R="108585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87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68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03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02870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4604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032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79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28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94663" y="10209234"/>
            <a:ext cx="1207389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24.12.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Heiligabend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25.12.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Erster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Weihnachtsfeiertag,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Christmas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Day,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Noël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26.12.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Zweiter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Weihnachtsfeiertag,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Boxing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Day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28.12.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Boxing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Day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(Substitute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Day)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31.12.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Silvester,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New Year‘s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Eve,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Saint-Sylvestre</a:t>
            </a:r>
            <a:endParaRPr sz="10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5057140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Dezember</a:t>
            </a:r>
            <a:r>
              <a:rPr sz="2400" b="1" spc="18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8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December</a:t>
            </a:r>
            <a:r>
              <a:rPr sz="2400" b="1" spc="18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8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10" dirty="0">
                <a:solidFill>
                  <a:srgbClr val="58595B"/>
                </a:solidFill>
                <a:latin typeface="Arial"/>
                <a:cs typeface="Arial"/>
              </a:rPr>
              <a:t>Décembre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7349833"/>
              </p:ext>
            </p:extLst>
          </p:nvPr>
        </p:nvGraphicFramePr>
        <p:xfrm>
          <a:off x="326884" y="9348016"/>
          <a:ext cx="14435439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1973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375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7180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4576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794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3624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7117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62915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59104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83870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96569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67994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462280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  <a:gridCol w="381634">
                  <a:extLst>
                    <a:ext uri="{9D8B030D-6E8A-4147-A177-3AD203B41FA5}">
                      <a16:colId xmlns:a16="http://schemas.microsoft.com/office/drawing/2014/main" val="20030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R="151765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1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69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117475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69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L="81915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1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69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105410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79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901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69263" y="10209234"/>
            <a:ext cx="5086985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1.1.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Neujahr,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New</a:t>
            </a:r>
            <a:r>
              <a:rPr sz="1000" spc="-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Year‘s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Day,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Jour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de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I‘An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2.1.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2nd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January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3</a:t>
            </a:r>
            <a:r>
              <a:rPr sz="825" spc="195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6.1.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Heilige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Drei</a:t>
            </a:r>
            <a:r>
              <a:rPr sz="1000" spc="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Könige</a:t>
            </a:r>
            <a:r>
              <a:rPr sz="825" spc="-1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endParaRPr sz="825" baseline="35353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3874135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Januar</a:t>
            </a:r>
            <a:r>
              <a:rPr sz="2400" b="1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January</a:t>
            </a:r>
            <a:r>
              <a:rPr sz="2400" b="1" spc="17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10" dirty="0">
                <a:solidFill>
                  <a:srgbClr val="58595B"/>
                </a:solidFill>
                <a:latin typeface="Arial"/>
                <a:cs typeface="Arial"/>
              </a:rPr>
              <a:t>Janvier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2065008" y="10178419"/>
            <a:ext cx="268605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825" spc="-12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Nicht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allen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Bundesländern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3</a:t>
            </a:r>
            <a:r>
              <a:rPr sz="825" spc="-12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Scotland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20" dirty="0">
                <a:solidFill>
                  <a:srgbClr val="58595B"/>
                </a:solidFill>
                <a:latin typeface="Arial"/>
                <a:cs typeface="Arial"/>
              </a:rPr>
              <a:t>only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7947074"/>
              </p:ext>
            </p:extLst>
          </p:nvPr>
        </p:nvGraphicFramePr>
        <p:xfrm>
          <a:off x="319394" y="9348016"/>
          <a:ext cx="13039077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06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4704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9720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069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375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7180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83869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62914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59104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8387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381635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R="635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42875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69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635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6364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69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R="641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4620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69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R="635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1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7480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79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333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98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901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94663" y="8875869"/>
            <a:ext cx="4096385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Februar</a:t>
            </a:r>
            <a:r>
              <a:rPr sz="2400" b="1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February</a:t>
            </a:r>
            <a:r>
              <a:rPr sz="2400" b="1" spc="18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10" dirty="0">
                <a:solidFill>
                  <a:srgbClr val="58595B"/>
                </a:solidFill>
                <a:latin typeface="Arial"/>
                <a:cs typeface="Arial"/>
              </a:rPr>
              <a:t>Février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8288848"/>
              </p:ext>
            </p:extLst>
          </p:nvPr>
        </p:nvGraphicFramePr>
        <p:xfrm>
          <a:off x="319380" y="9348016"/>
          <a:ext cx="14471003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06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4704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9720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0694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3751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7180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83869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62914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59105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8387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62915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59104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8387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62915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59105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83869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  <a:gridCol w="384809">
                  <a:extLst>
                    <a:ext uri="{9D8B030D-6E8A-4147-A177-3AD203B41FA5}">
                      <a16:colId xmlns:a16="http://schemas.microsoft.com/office/drawing/2014/main" val="20030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R="635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42875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635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635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6364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635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R="641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4620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635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R="635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7480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660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69263" y="10209234"/>
            <a:ext cx="3216275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8.3.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Internationaler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Frauentag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825" spc="232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3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17.3.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St.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Patrick‘s</a:t>
            </a:r>
            <a:r>
              <a:rPr sz="1000" spc="3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20" dirty="0">
                <a:solidFill>
                  <a:srgbClr val="58595B"/>
                </a:solidFill>
                <a:latin typeface="Arial"/>
                <a:cs typeface="Arial"/>
              </a:rPr>
              <a:t>Day</a:t>
            </a:r>
            <a:r>
              <a:rPr sz="825" spc="-30" baseline="35353" dirty="0">
                <a:solidFill>
                  <a:srgbClr val="58595B"/>
                </a:solidFill>
                <a:latin typeface="Arial"/>
                <a:cs typeface="Arial"/>
              </a:rPr>
              <a:t>2</a:t>
            </a:r>
            <a:endParaRPr sz="825" baseline="35353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2929890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März</a:t>
            </a:r>
            <a:r>
              <a:rPr sz="2400" b="1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March</a:t>
            </a:r>
            <a:r>
              <a:rPr sz="2400" b="1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7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20" dirty="0">
                <a:solidFill>
                  <a:srgbClr val="58595B"/>
                </a:solidFill>
                <a:latin typeface="Arial"/>
                <a:cs typeface="Arial"/>
              </a:rPr>
              <a:t>Mars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1637295" y="10200335"/>
            <a:ext cx="3113405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825" spc="-12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Nicht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allen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Bundesländern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2</a:t>
            </a:r>
            <a:r>
              <a:rPr sz="825" spc="-112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Northern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Ireland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20" dirty="0">
                <a:solidFill>
                  <a:srgbClr val="58595B"/>
                </a:solidFill>
                <a:latin typeface="Arial"/>
                <a:cs typeface="Arial"/>
              </a:rPr>
              <a:t>only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26925090"/>
              </p:ext>
            </p:extLst>
          </p:nvPr>
        </p:nvGraphicFramePr>
        <p:xfrm>
          <a:off x="302895" y="9348016"/>
          <a:ext cx="14008088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49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069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3751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7180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323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45769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6736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8387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46405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62915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59104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8387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80695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386080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R="527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9700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9700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032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527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5410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5410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032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R="5270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6210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6210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03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R="527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0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1285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1285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333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69263" y="10209234"/>
            <a:ext cx="767588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3.4.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Karfreitag,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Good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Friday,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Vendredi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saint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5.4.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Ostersonntag,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Easter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Sunday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6.4.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Ostermontag,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Easter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Monday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4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,</a:t>
            </a:r>
            <a:r>
              <a:rPr sz="1000" spc="2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Lundi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de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Pâques</a:t>
            </a:r>
            <a:endParaRPr sz="10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2655570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April</a:t>
            </a:r>
            <a:r>
              <a:rPr sz="2400" b="1" spc="16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7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April</a:t>
            </a:r>
            <a:r>
              <a:rPr sz="2400" b="1" spc="17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7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10" dirty="0">
                <a:solidFill>
                  <a:srgbClr val="58595B"/>
                </a:solidFill>
                <a:latin typeface="Arial"/>
                <a:cs typeface="Arial"/>
              </a:rPr>
              <a:t>Avril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3263348" y="10200335"/>
            <a:ext cx="104013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4</a:t>
            </a:r>
            <a:r>
              <a:rPr sz="825" spc="-104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except</a:t>
            </a:r>
            <a:r>
              <a:rPr sz="1000" spc="4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Scotland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04235286"/>
              </p:ext>
            </p:extLst>
          </p:nvPr>
        </p:nvGraphicFramePr>
        <p:xfrm>
          <a:off x="369136" y="9348016"/>
          <a:ext cx="14399244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4353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7180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457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794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3624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7053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4513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953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66725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61644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57834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61644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459740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  <a:gridCol w="411480">
                  <a:extLst>
                    <a:ext uri="{9D8B030D-6E8A-4147-A177-3AD203B41FA5}">
                      <a16:colId xmlns:a16="http://schemas.microsoft.com/office/drawing/2014/main" val="20030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L="48260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89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6040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31750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89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130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L="31750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7630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L="63500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R="825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0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79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43815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94663" y="10209234"/>
            <a:ext cx="11857355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1.5.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20" dirty="0">
                <a:solidFill>
                  <a:srgbClr val="58595B"/>
                </a:solidFill>
                <a:latin typeface="Arial"/>
                <a:cs typeface="Arial"/>
              </a:rPr>
              <a:t>Tag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der</a:t>
            </a:r>
            <a:r>
              <a:rPr sz="1000" spc="-4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Arbeit,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Fête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du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travail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4.5.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Early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May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Bank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Holiday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8.5.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Victoire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1945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14.5.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Christi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Himmelfahrt,</a:t>
            </a:r>
            <a:r>
              <a:rPr sz="1000" spc="-4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Ascension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24.5.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Pfingstsonntag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25.5.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Pfingstmontag,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Spring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Bank</a:t>
            </a:r>
            <a:r>
              <a:rPr sz="1000" spc="1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Holiday,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Lundi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de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Pentecôte</a:t>
            </a:r>
            <a:endParaRPr sz="10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2226945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Mai</a:t>
            </a:r>
            <a:r>
              <a:rPr sz="2400" b="1" spc="15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6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May</a:t>
            </a:r>
            <a:r>
              <a:rPr sz="2400" b="1" spc="16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6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25" dirty="0">
                <a:solidFill>
                  <a:srgbClr val="58595B"/>
                </a:solidFill>
                <a:latin typeface="Arial"/>
                <a:cs typeface="Arial"/>
              </a:rPr>
              <a:t>Mai</a:t>
            </a:r>
            <a:endParaRPr sz="24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337735"/>
              </p:ext>
            </p:extLst>
          </p:nvPr>
        </p:nvGraphicFramePr>
        <p:xfrm>
          <a:off x="309907" y="9365819"/>
          <a:ext cx="14016976" cy="8407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254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830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9720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8069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3751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7180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46404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9657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67995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62914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59104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8387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4704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97204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68629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6355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59740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84504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47040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97204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68629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63550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59740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84504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81965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384809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R="5778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635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5778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635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4945">
                <a:tc>
                  <a:txBody>
                    <a:bodyPr/>
                    <a:lstStyle/>
                    <a:p>
                      <a:pPr marR="57785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63500" algn="ctr">
                        <a:lnSpc>
                          <a:spcPts val="137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7020">
                <a:tc>
                  <a:txBody>
                    <a:bodyPr/>
                    <a:lstStyle/>
                    <a:p>
                      <a:pPr marR="5778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R="2476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R="2349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1206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R="1206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R="1079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1333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127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127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66040" algn="ctr">
                        <a:lnSpc>
                          <a:spcPct val="100000"/>
                        </a:lnSpc>
                        <a:spcBef>
                          <a:spcPts val="10"/>
                        </a:spcBef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127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69263" y="10284647"/>
            <a:ext cx="1144905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4.6.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Fronleichnam</a:t>
            </a:r>
            <a:r>
              <a:rPr sz="825" spc="-1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endParaRPr sz="825" baseline="35353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63039"/>
            <a:ext cx="2586355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Juni</a:t>
            </a:r>
            <a:r>
              <a:rPr sz="2400" b="1" spc="16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6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June</a:t>
            </a:r>
            <a:r>
              <a:rPr sz="2400" b="1" spc="16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6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20" dirty="0">
                <a:solidFill>
                  <a:srgbClr val="58595B"/>
                </a:solidFill>
                <a:latin typeface="Arial"/>
                <a:cs typeface="Arial"/>
              </a:rPr>
              <a:t>Juin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2532961" y="10288318"/>
            <a:ext cx="176022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825" spc="-12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Nicht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allen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Bundesländern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0966492"/>
              </p:ext>
            </p:extLst>
          </p:nvPr>
        </p:nvGraphicFramePr>
        <p:xfrm>
          <a:off x="302893" y="9348016"/>
          <a:ext cx="14455121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4349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069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3751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7180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8323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45769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6736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8323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81964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  <a:gridCol w="372744">
                  <a:extLst>
                    <a:ext uri="{9D8B030D-6E8A-4147-A177-3AD203B41FA5}">
                      <a16:colId xmlns:a16="http://schemas.microsoft.com/office/drawing/2014/main" val="20030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R="527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9065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9065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9700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874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527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5410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5410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5410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874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R="5270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6210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6210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6845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7048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R="527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0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1920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1285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1285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8128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69263" y="10209234"/>
            <a:ext cx="5137785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12.7.</a:t>
            </a:r>
            <a:r>
              <a:rPr sz="1000" spc="2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Orangemen‘s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Day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2</a:t>
            </a:r>
            <a:r>
              <a:rPr sz="825" spc="232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13.7.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Orangemen‘s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Day</a:t>
            </a:r>
            <a:r>
              <a:rPr sz="1000" spc="-10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(Substitute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Day)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2</a:t>
            </a:r>
            <a:r>
              <a:rPr sz="825" spc="37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14.7.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Fête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nationale</a:t>
            </a:r>
            <a:endParaRPr sz="10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2638425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Juli</a:t>
            </a:r>
            <a:r>
              <a:rPr sz="2400" b="1" spc="15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6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July</a:t>
            </a:r>
            <a:r>
              <a:rPr sz="2400" b="1" spc="16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15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10" dirty="0">
                <a:solidFill>
                  <a:srgbClr val="58595B"/>
                </a:solidFill>
                <a:latin typeface="Arial"/>
                <a:cs typeface="Arial"/>
              </a:rPr>
              <a:t>Juillet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3426275" y="10193030"/>
            <a:ext cx="1325245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2</a:t>
            </a:r>
            <a:r>
              <a:rPr sz="825" spc="-12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Northern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Ireland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20" dirty="0">
                <a:solidFill>
                  <a:srgbClr val="58595B"/>
                </a:solidFill>
                <a:latin typeface="Arial"/>
                <a:cs typeface="Arial"/>
              </a:rPr>
              <a:t>only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7360299"/>
              </p:ext>
            </p:extLst>
          </p:nvPr>
        </p:nvGraphicFramePr>
        <p:xfrm>
          <a:off x="343738" y="9348016"/>
          <a:ext cx="14447504" cy="80899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6957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8323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4640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9656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8005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3688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71169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48323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495935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46736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462279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45847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483234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481329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445770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495934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467359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461645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457834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482600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  <a:gridCol w="416559">
                  <a:extLst>
                    <a:ext uri="{9D8B030D-6E8A-4147-A177-3AD203B41FA5}">
                      <a16:colId xmlns:a16="http://schemas.microsoft.com/office/drawing/2014/main" val="20030"/>
                    </a:ext>
                  </a:extLst>
                </a:gridCol>
              </a:tblGrid>
              <a:tr h="176530">
                <a:tc>
                  <a:txBody>
                    <a:bodyPr/>
                    <a:lstStyle/>
                    <a:p>
                      <a:pPr marR="6985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9700" algn="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Do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57785" algn="ctr">
                        <a:lnSpc>
                          <a:spcPts val="129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R="6921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6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143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333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Tue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Wed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5410" algn="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Thu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90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Fri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Sat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Sun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57785" algn="ctr">
                        <a:lnSpc>
                          <a:spcPts val="1340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Mon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3515">
                <a:tc>
                  <a:txBody>
                    <a:bodyPr/>
                    <a:lstStyle/>
                    <a:p>
                      <a:pPr marR="6985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54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889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476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444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70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952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56210" algn="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12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016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079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810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57785" algn="ctr">
                        <a:lnSpc>
                          <a:spcPts val="1345"/>
                        </a:lnSpc>
                      </a:pPr>
                      <a:r>
                        <a:rPr sz="1200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12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66700">
                <a:tc>
                  <a:txBody>
                    <a:bodyPr/>
                    <a:lstStyle/>
                    <a:p>
                      <a:pPr marR="698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08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2476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143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270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571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317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R="121285" algn="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1600" spc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1333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58595B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pPr marL="6350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R w="12700">
                      <a:solidFill>
                        <a:srgbClr val="BCBEC0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marL="60325" algn="ctr">
                        <a:lnSpc>
                          <a:spcPts val="1839"/>
                        </a:lnSpc>
                      </a:pPr>
                      <a:r>
                        <a:rPr sz="1600" b="1" spc="0" dirty="0">
                          <a:solidFill>
                            <a:srgbClr val="F15A22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1600" spc="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lnL w="12700">
                      <a:solidFill>
                        <a:srgbClr val="BCBEC0"/>
                      </a:solidFill>
                      <a:prstDash val="solid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" name="object 3"/>
          <p:cNvSpPr txBox="1"/>
          <p:nvPr/>
        </p:nvSpPr>
        <p:spPr>
          <a:xfrm>
            <a:off x="369263" y="10209234"/>
            <a:ext cx="5641975" cy="16799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3.8.</a:t>
            </a:r>
            <a:r>
              <a:rPr sz="1000" spc="2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Summer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Bank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Holiday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3</a:t>
            </a:r>
            <a:r>
              <a:rPr sz="825" spc="232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15.8.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 err="1">
                <a:solidFill>
                  <a:srgbClr val="58595B"/>
                </a:solidFill>
                <a:latin typeface="Arial"/>
                <a:cs typeface="Arial"/>
              </a:rPr>
              <a:t>Mariä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Himmelfahrt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,</a:t>
            </a:r>
            <a:r>
              <a:rPr sz="1000" spc="-3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Assomption</a:t>
            </a:r>
            <a:r>
              <a:rPr sz="1000" spc="-9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31.8.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Summer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Bank</a:t>
            </a:r>
            <a:r>
              <a:rPr sz="1000" spc="3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Holiday</a:t>
            </a:r>
            <a:r>
              <a:rPr sz="825" spc="-15" baseline="35353" dirty="0">
                <a:solidFill>
                  <a:srgbClr val="58595B"/>
                </a:solidFill>
                <a:latin typeface="Arial"/>
                <a:cs typeface="Arial"/>
              </a:rPr>
              <a:t>4</a:t>
            </a:r>
            <a:endParaRPr sz="825" baseline="35353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394663" y="8875869"/>
            <a:ext cx="3402965" cy="396240"/>
          </a:xfrm>
          <a:prstGeom prst="rect">
            <a:avLst/>
          </a:prstGeom>
        </p:spPr>
        <p:txBody>
          <a:bodyPr vert="horz" wrap="square" lIns="0" tIns="1651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August</a:t>
            </a:r>
            <a:r>
              <a:rPr sz="2400" b="1" spc="18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9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dirty="0">
                <a:solidFill>
                  <a:srgbClr val="58595B"/>
                </a:solidFill>
                <a:latin typeface="Arial"/>
                <a:cs typeface="Arial"/>
              </a:rPr>
              <a:t>August</a:t>
            </a:r>
            <a:r>
              <a:rPr sz="2400" b="1" spc="18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2400" spc="9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2400" b="1" spc="-20" dirty="0">
                <a:solidFill>
                  <a:srgbClr val="58595B"/>
                </a:solidFill>
                <a:latin typeface="Arial"/>
                <a:cs typeface="Arial"/>
              </a:rPr>
              <a:t>Août</a:t>
            </a:r>
            <a:endParaRPr sz="24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1002344" y="10196683"/>
            <a:ext cx="3754120" cy="179705"/>
          </a:xfrm>
          <a:prstGeom prst="rect">
            <a:avLst/>
          </a:prstGeom>
        </p:spPr>
        <p:txBody>
          <a:bodyPr vert="horz" wrap="square" lIns="0" tIns="13970" rIns="0" bIns="0" rtlCol="0">
            <a:spAutoFit/>
          </a:bodyPr>
          <a:lstStyle/>
          <a:p>
            <a:pPr marL="38100">
              <a:lnSpc>
                <a:spcPct val="100000"/>
              </a:lnSpc>
              <a:spcBef>
                <a:spcPts val="110"/>
              </a:spcBef>
            </a:pP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1</a:t>
            </a:r>
            <a:r>
              <a:rPr sz="825" spc="-120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Nicht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in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allen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Bundesländern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3</a:t>
            </a:r>
            <a:r>
              <a:rPr sz="825" spc="-112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Scotland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only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|</a:t>
            </a:r>
            <a:r>
              <a:rPr sz="1000" spc="15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825" baseline="35353" dirty="0">
                <a:solidFill>
                  <a:srgbClr val="58595B"/>
                </a:solidFill>
                <a:latin typeface="Arial"/>
                <a:cs typeface="Arial"/>
              </a:rPr>
              <a:t>4</a:t>
            </a:r>
            <a:r>
              <a:rPr sz="825" spc="-112" baseline="35353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dirty="0">
                <a:solidFill>
                  <a:srgbClr val="58595B"/>
                </a:solidFill>
                <a:latin typeface="Arial"/>
                <a:cs typeface="Arial"/>
              </a:rPr>
              <a:t>except</a:t>
            </a:r>
            <a:r>
              <a:rPr sz="1000" spc="20" dirty="0">
                <a:solidFill>
                  <a:srgbClr val="58595B"/>
                </a:solidFill>
                <a:latin typeface="Arial"/>
                <a:cs typeface="Arial"/>
              </a:rPr>
              <a:t> </a:t>
            </a:r>
            <a:r>
              <a:rPr sz="1000" spc="-10" dirty="0">
                <a:solidFill>
                  <a:srgbClr val="58595B"/>
                </a:solidFill>
                <a:latin typeface="Arial"/>
                <a:cs typeface="Arial"/>
              </a:rPr>
              <a:t>Scotland</a:t>
            </a:r>
            <a:endParaRPr sz="10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1818</Words>
  <Application>Microsoft Office PowerPoint</Application>
  <PresentationFormat>Benutzerdefiniert</PresentationFormat>
  <Paragraphs>1493</Paragraphs>
  <Slides>13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13</vt:i4>
      </vt:variant>
    </vt:vector>
  </HeadingPairs>
  <TitlesOfParts>
    <vt:vector size="16" baseType="lpstr">
      <vt:lpstr>Arial</vt:lpstr>
      <vt:lpstr>Calibri</vt:lpstr>
      <vt:lpstr>Office Theme</vt:lpstr>
      <vt:lpstr>2026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viaprinto_wandkalender_international_a3_quer.indd</dc:title>
  <cp:lastModifiedBy>Fabery, Darlene</cp:lastModifiedBy>
  <cp:revision>2</cp:revision>
  <dcterms:created xsi:type="dcterms:W3CDTF">2025-01-30T10:00:15Z</dcterms:created>
  <dcterms:modified xsi:type="dcterms:W3CDTF">2025-02-18T07:18:10Z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2025-01-29T00:00:00Z</vt:filetime>
  </property>
  <property fmtid="{D5CDD505-2E9C-101B-9397-08002B2CF9AE}" pid="3" name="Creator">
    <vt:lpwstr>Adobe InDesign 20.1 (Windows)</vt:lpwstr>
  </property>
  <property fmtid="{D5CDD505-2E9C-101B-9397-08002B2CF9AE}" pid="4" name="GTS_PDFXConformance">
    <vt:lpwstr>PDF/X-1a:2001</vt:lpwstr>
  </property>
  <property fmtid="{D5CDD505-2E9C-101B-9397-08002B2CF9AE}" pid="5" name="GTS_PDFXVersion">
    <vt:lpwstr>PDF/X-1:2001</vt:lpwstr>
  </property>
  <property fmtid="{D5CDD505-2E9C-101B-9397-08002B2CF9AE}" pid="6" name="LastSaved">
    <vt:filetime>2025-01-30T00:00:00Z</vt:filetime>
  </property>
  <property fmtid="{D5CDD505-2E9C-101B-9397-08002B2CF9AE}" pid="7" name="Producer">
    <vt:lpwstr>Adobe PDF Library 17.0</vt:lpwstr>
  </property>
</Properties>
</file>