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36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00" b="1" i="0">
                <a:solidFill>
                  <a:srgbClr val="58595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58595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58595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58595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855412" y="9501500"/>
            <a:ext cx="1949450" cy="1063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00" b="1" i="0">
                <a:solidFill>
                  <a:srgbClr val="58595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20" dirty="0"/>
              <a:t>2026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20338"/>
              </p:ext>
            </p:extLst>
          </p:nvPr>
        </p:nvGraphicFramePr>
        <p:xfrm>
          <a:off x="329629" y="9348016"/>
          <a:ext cx="13991577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2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59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5783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4513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3497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L="88265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85725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108585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02870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122110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20.9.</a:t>
            </a:r>
            <a:r>
              <a:rPr sz="1000" spc="4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Weltkindertag</a:t>
            </a:r>
            <a:r>
              <a:rPr sz="825" spc="-1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5382260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September</a:t>
            </a:r>
            <a:r>
              <a:rPr sz="2400" b="1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September</a:t>
            </a:r>
            <a:r>
              <a:rPr sz="2400" b="1" spc="19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Septembre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535509" y="10196682"/>
            <a:ext cx="176022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827005"/>
              </p:ext>
            </p:extLst>
          </p:nvPr>
        </p:nvGraphicFramePr>
        <p:xfrm>
          <a:off x="326884" y="9348016"/>
          <a:ext cx="14435439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57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62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11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9656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6799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62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81634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15176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117475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L="81915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05410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337947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3.10.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Tag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der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Deutschen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Einheit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31.10.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Reformationstag</a:t>
            </a:r>
            <a:r>
              <a:rPr sz="825" spc="-1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4146550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Oktober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October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Octobre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93717" y="10193030"/>
            <a:ext cx="176022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095143"/>
              </p:ext>
            </p:extLst>
          </p:nvPr>
        </p:nvGraphicFramePr>
        <p:xfrm>
          <a:off x="319382" y="9348016"/>
          <a:ext cx="13996659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7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93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78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4513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5783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4513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5783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1655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635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287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635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6364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641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635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7480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601980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1.11.</a:t>
            </a:r>
            <a:r>
              <a:rPr sz="1000" spc="-5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Allerheiligen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,</a:t>
            </a:r>
            <a:r>
              <a:rPr sz="10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Toussaint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58595B"/>
                </a:solidFill>
                <a:latin typeface="Arial"/>
                <a:cs typeface="Arial"/>
              </a:rPr>
              <a:t>11.11.</a:t>
            </a:r>
            <a:r>
              <a:rPr sz="1000" spc="-4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Armistice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1918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18.11.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Buß-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und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Bettag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20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30.11.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St.</a:t>
            </a:r>
            <a:r>
              <a:rPr sz="1000" spc="-4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Andrew‘s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825" spc="-30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512508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November</a:t>
            </a:r>
            <a:r>
              <a:rPr sz="2400" b="1" spc="17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November</a:t>
            </a:r>
            <a:r>
              <a:rPr sz="2400" b="1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Novembre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00623" y="10193030"/>
            <a:ext cx="269240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r>
              <a:rPr sz="825" spc="-3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Scotland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only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542257"/>
              </p:ext>
            </p:extLst>
          </p:nvPr>
        </p:nvGraphicFramePr>
        <p:xfrm>
          <a:off x="329626" y="9348016"/>
          <a:ext cx="14442425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2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59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4640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9656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860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L="88265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85725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24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108585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02870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94663" y="10209234"/>
            <a:ext cx="1207389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24.12.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Heiligabend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25.12.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Erster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Weihnachtsfeiertag,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Christmas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Day,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Noël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26.12.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Zweiter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Weihnachtsfeiertag,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Boxing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28.12.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Boxing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(Substitute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Day)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31.12.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Silvester,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New Year‘s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Eve,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Saint-Sylvestre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5057140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Dezember</a:t>
            </a:r>
            <a:r>
              <a:rPr sz="2400" b="1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December</a:t>
            </a:r>
            <a:r>
              <a:rPr sz="2400" b="1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Décembre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349833"/>
              </p:ext>
            </p:extLst>
          </p:nvPr>
        </p:nvGraphicFramePr>
        <p:xfrm>
          <a:off x="326884" y="9348016"/>
          <a:ext cx="14435439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57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62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11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9656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6799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622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81634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15176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117475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L="81915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05410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508698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1.1.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Neujahr,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New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Year‘s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Day,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Jour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I‘An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2.1.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2nd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January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r>
              <a:rPr sz="825" spc="195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6.1.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Heilige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Drei</a:t>
            </a:r>
            <a:r>
              <a:rPr sz="1000" spc="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Könige</a:t>
            </a:r>
            <a:r>
              <a:rPr sz="825" spc="-1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387413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Januar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January</a:t>
            </a:r>
            <a:r>
              <a:rPr sz="2400" b="1" spc="17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Janvier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065008" y="10178419"/>
            <a:ext cx="268605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Scotland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only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947074"/>
              </p:ext>
            </p:extLst>
          </p:nvPr>
        </p:nvGraphicFramePr>
        <p:xfrm>
          <a:off x="319394" y="9348016"/>
          <a:ext cx="13039077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7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38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29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8163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635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287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635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6364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641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635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7480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94663" y="8875869"/>
            <a:ext cx="409638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Februar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February</a:t>
            </a:r>
            <a:r>
              <a:rPr sz="2400" b="1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Février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288848"/>
              </p:ext>
            </p:extLst>
          </p:nvPr>
        </p:nvGraphicFramePr>
        <p:xfrm>
          <a:off x="319380" y="9348016"/>
          <a:ext cx="14471003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7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38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29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8386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84809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635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287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635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6364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641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635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7480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321627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8.3.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Internationaler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Frauentag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23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3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17.3.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St.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Patrick‘s</a:t>
            </a:r>
            <a:r>
              <a:rPr sz="1000" spc="3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825" spc="-30" baseline="35353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2929890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März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March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7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58595B"/>
                </a:solidFill>
                <a:latin typeface="Arial"/>
                <a:cs typeface="Arial"/>
              </a:rPr>
              <a:t>Mars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37295" y="10200335"/>
            <a:ext cx="311340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r>
              <a:rPr sz="825" spc="-11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Northern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Ireland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only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925090"/>
              </p:ext>
            </p:extLst>
          </p:nvPr>
        </p:nvGraphicFramePr>
        <p:xfrm>
          <a:off x="302895" y="9348016"/>
          <a:ext cx="14008088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7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8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57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7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4640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8608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527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0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0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527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5270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527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28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28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767588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3.4.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Karfreitag,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Good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Friday,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Vendredi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saint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5.4.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Ostersonntag,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Easter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Sunday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6.4.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Ostermontag,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Easter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Monday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4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,</a:t>
            </a:r>
            <a:r>
              <a:rPr sz="1000" spc="2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Lundi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Pâques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2655570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April</a:t>
            </a:r>
            <a:r>
              <a:rPr sz="2400" b="1" spc="16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7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April</a:t>
            </a:r>
            <a:r>
              <a:rPr sz="2400" b="1" spc="17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7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Avril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63348" y="10200335"/>
            <a:ext cx="104013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4</a:t>
            </a:r>
            <a:r>
              <a:rPr sz="825" spc="-104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except</a:t>
            </a:r>
            <a:r>
              <a:rPr sz="1000" spc="4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Scotland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235286"/>
              </p:ext>
            </p:extLst>
          </p:nvPr>
        </p:nvGraphicFramePr>
        <p:xfrm>
          <a:off x="369136" y="9348016"/>
          <a:ext cx="14399244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7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62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05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51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164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5783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6164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5974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L="48260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6040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31750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L="31750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763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63500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381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94663" y="10209234"/>
            <a:ext cx="1185735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1.5.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Tag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der</a:t>
            </a:r>
            <a:r>
              <a:rPr sz="1000" spc="-4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Arbeit,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Fête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du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travail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4.5.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Early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May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Bank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Holiday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8.5.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Victoire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1945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14.5.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Christi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Himmelfahrt,</a:t>
            </a:r>
            <a:r>
              <a:rPr sz="1000" spc="-4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Ascension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24.5.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Pfingstsonntag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25.5.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Pfingstmontag,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Spring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Bank</a:t>
            </a:r>
            <a:r>
              <a:rPr sz="1000" spc="1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Holiday,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Lundi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de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Pentecôte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222694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Mai</a:t>
            </a:r>
            <a:r>
              <a:rPr sz="2400" b="1" spc="1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May</a:t>
            </a:r>
            <a:r>
              <a:rPr sz="2400" b="1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58595B"/>
                </a:solidFill>
                <a:latin typeface="Arial"/>
                <a:cs typeface="Arial"/>
              </a:rPr>
              <a:t>Mai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37735"/>
              </p:ext>
            </p:extLst>
          </p:nvPr>
        </p:nvGraphicFramePr>
        <p:xfrm>
          <a:off x="309907" y="9365819"/>
          <a:ext cx="14016976" cy="840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75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6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6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79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29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91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387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972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862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5974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8450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97204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6862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5974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84504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8196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8480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5778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5778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945">
                <a:tc>
                  <a:txBody>
                    <a:bodyPr/>
                    <a:lstStyle/>
                    <a:p>
                      <a:pPr marR="5778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7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020">
                <a:tc>
                  <a:txBody>
                    <a:bodyPr/>
                    <a:lstStyle/>
                    <a:p>
                      <a:pPr marR="5778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84647"/>
            <a:ext cx="114490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4.6.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Fronleichnam</a:t>
            </a:r>
            <a:r>
              <a:rPr sz="825" spc="-1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endParaRPr sz="825" baseline="35353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63039"/>
            <a:ext cx="258635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Juni</a:t>
            </a:r>
            <a:r>
              <a:rPr sz="2400" b="1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6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June</a:t>
            </a:r>
            <a:r>
              <a:rPr sz="2400" b="1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6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58595B"/>
                </a:solidFill>
                <a:latin typeface="Arial"/>
                <a:cs typeface="Arial"/>
              </a:rPr>
              <a:t>Juin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532961" y="10288318"/>
            <a:ext cx="176022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66492"/>
              </p:ext>
            </p:extLst>
          </p:nvPr>
        </p:nvGraphicFramePr>
        <p:xfrm>
          <a:off x="302893" y="9348016"/>
          <a:ext cx="14455121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7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8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57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7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196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72744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527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06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065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0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527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5270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845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048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527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920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28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28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28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513778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12.7.</a:t>
            </a:r>
            <a:r>
              <a:rPr sz="1000" spc="2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Orangemen‘s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r>
              <a:rPr sz="825" spc="23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13.7.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Orangemen‘s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</a:t>
            </a:r>
            <a:r>
              <a:rPr sz="1000" spc="-10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(Substitute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Day)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r>
              <a:rPr sz="825" spc="37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14.7.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Fête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nationale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263842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Juli</a:t>
            </a:r>
            <a:r>
              <a:rPr sz="2400" b="1" spc="1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July</a:t>
            </a:r>
            <a:r>
              <a:rPr sz="2400" b="1" spc="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15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58595B"/>
                </a:solidFill>
                <a:latin typeface="Arial"/>
                <a:cs typeface="Arial"/>
              </a:rPr>
              <a:t>Juillet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426275" y="10193030"/>
            <a:ext cx="1325245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2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Northern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Ireland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58595B"/>
                </a:solidFill>
                <a:latin typeface="Arial"/>
                <a:cs typeface="Arial"/>
              </a:rPr>
              <a:t>only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360299"/>
              </p:ext>
            </p:extLst>
          </p:nvPr>
        </p:nvGraphicFramePr>
        <p:xfrm>
          <a:off x="343738" y="9348016"/>
          <a:ext cx="14447504" cy="808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9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65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0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11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32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59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73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6227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5847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483234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48132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95934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46735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46164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457834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416559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176530">
                <a:tc>
                  <a:txBody>
                    <a:bodyPr/>
                    <a:lstStyle/>
                    <a:p>
                      <a:pPr marR="6985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0" algn="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Do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29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R="6921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Tue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Wed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5410" algn="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Thu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Fri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Sat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Sun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340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Mon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6985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12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1345"/>
                        </a:lnSpc>
                      </a:pPr>
                      <a:r>
                        <a:rPr sz="1200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12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R="698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1285" algn="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1600" spc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58595B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BCBEC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839"/>
                        </a:lnSpc>
                      </a:pPr>
                      <a:r>
                        <a:rPr sz="1600" b="1" spc="0" dirty="0">
                          <a:solidFill>
                            <a:srgbClr val="F15A22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1600" spc="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BCBEC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69263" y="10209234"/>
            <a:ext cx="5641975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3.8.</a:t>
            </a:r>
            <a:r>
              <a:rPr sz="1000" spc="2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Summer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Bank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Holiday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r>
              <a:rPr sz="825" spc="23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15.8.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 err="1">
                <a:solidFill>
                  <a:srgbClr val="58595B"/>
                </a:solidFill>
                <a:latin typeface="Arial"/>
                <a:cs typeface="Arial"/>
              </a:rPr>
              <a:t>Mariä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Himmelfahrt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,</a:t>
            </a:r>
            <a:r>
              <a:rPr sz="1000" spc="-3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Assomption</a:t>
            </a:r>
            <a:r>
              <a:rPr sz="1000" spc="-9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31.8.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Summer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Bank</a:t>
            </a:r>
            <a:r>
              <a:rPr sz="1000" spc="3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Holiday</a:t>
            </a:r>
            <a:r>
              <a:rPr sz="825" spc="-15" baseline="35353" dirty="0">
                <a:solidFill>
                  <a:srgbClr val="58595B"/>
                </a:solidFill>
                <a:latin typeface="Arial"/>
                <a:cs typeface="Arial"/>
              </a:rPr>
              <a:t>4</a:t>
            </a:r>
            <a:endParaRPr sz="825" baseline="35353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63" y="8875869"/>
            <a:ext cx="3402965" cy="3962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August</a:t>
            </a:r>
            <a:r>
              <a:rPr sz="2400" b="1" spc="1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9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58595B"/>
                </a:solidFill>
                <a:latin typeface="Arial"/>
                <a:cs typeface="Arial"/>
              </a:rPr>
              <a:t>August</a:t>
            </a:r>
            <a:r>
              <a:rPr sz="2400" b="1" spc="1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2400" spc="9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58595B"/>
                </a:solidFill>
                <a:latin typeface="Arial"/>
                <a:cs typeface="Arial"/>
              </a:rPr>
              <a:t>Août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02344" y="10196683"/>
            <a:ext cx="3754120" cy="1797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1</a:t>
            </a:r>
            <a:r>
              <a:rPr sz="825" spc="-120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Nicht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in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allen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Bundesländern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3</a:t>
            </a:r>
            <a:r>
              <a:rPr sz="825" spc="-11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Scotland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only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|</a:t>
            </a:r>
            <a:r>
              <a:rPr sz="10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825" baseline="35353" dirty="0">
                <a:solidFill>
                  <a:srgbClr val="58595B"/>
                </a:solidFill>
                <a:latin typeface="Arial"/>
                <a:cs typeface="Arial"/>
              </a:rPr>
              <a:t>4</a:t>
            </a:r>
            <a:r>
              <a:rPr sz="825" spc="-112" baseline="35353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except</a:t>
            </a:r>
            <a:r>
              <a:rPr sz="1000" spc="2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58595B"/>
                </a:solidFill>
                <a:latin typeface="Arial"/>
                <a:cs typeface="Arial"/>
              </a:rPr>
              <a:t>Scotland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1818</Words>
  <Application>Microsoft Office PowerPoint</Application>
  <PresentationFormat>Benutzerdefiniert</PresentationFormat>
  <Paragraphs>1493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2026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viaprinto_wandkalender_international_a3_quer.indd</dc:title>
  <cp:lastModifiedBy>Fabery, Darlene</cp:lastModifiedBy>
  <cp:revision>2</cp:revision>
  <dcterms:created xsi:type="dcterms:W3CDTF">2025-01-30T10:00:15Z</dcterms:created>
  <dcterms:modified xsi:type="dcterms:W3CDTF">2025-02-18T07:18:10Z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2025-01-29T00:00:00Z</vt:filetime>
  </property>
  <property fmtid="{D5CDD505-2E9C-101B-9397-08002B2CF9AE}" pid="3" name="Creator">
    <vt:lpwstr>Adobe InDesign 20.1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2025-01-30T00:00:00Z</vt:filetime>
  </property>
  <property fmtid="{D5CDD505-2E9C-101B-9397-08002B2CF9AE}" pid="7" name="Producer">
    <vt:lpwstr>Adobe PDF Library 17.0</vt:lpwstr>
  </property>
</Properties>
</file>