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3095625" cy="1944688"/>
  <p:notesSz cx="3314700" cy="2165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587" userDrawn="1">
          <p15:clr>
            <a:srgbClr val="A4A3A4"/>
          </p15:clr>
        </p15:guide>
        <p15:guide id="2" pos="20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2" autoAdjust="0"/>
    <p:restoredTop sz="94660"/>
  </p:normalViewPr>
  <p:slideViewPr>
    <p:cSldViewPr>
      <p:cViewPr varScale="1">
        <p:scale>
          <a:sx n="248" d="100"/>
          <a:sy n="248" d="100"/>
        </p:scale>
        <p:origin x="1627" y="149"/>
      </p:cViewPr>
      <p:guideLst>
        <p:guide orient="horz" pos="2587"/>
        <p:guide pos="201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32172" y="602853"/>
            <a:ext cx="2631281" cy="84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64344" y="1089026"/>
            <a:ext cx="21669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4781" y="447278"/>
            <a:ext cx="134659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594247" y="447278"/>
            <a:ext cx="134659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32008" y="708881"/>
            <a:ext cx="145293" cy="84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4781" y="447278"/>
            <a:ext cx="27860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52513" y="1808560"/>
            <a:ext cx="990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4782" y="1808560"/>
            <a:ext cx="71199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228850" y="1808560"/>
            <a:ext cx="7119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11BABA50-A6BA-D9BB-0D3E-1E131582EBF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2" y="0"/>
            <a:ext cx="3095628" cy="1944689"/>
            <a:chOff x="1" y="0"/>
            <a:chExt cx="1948" cy="1225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6C084EEB-3828-2CF0-AD93-05834374FDB3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" y="0"/>
              <a:ext cx="1948" cy="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2483" tIns="46242" rIns="92483" bIns="46242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" name="Rectangle 5">
              <a:extLst>
                <a:ext uri="{FF2B5EF4-FFF2-40B4-BE49-F238E27FC236}">
                  <a16:creationId xmlns:a16="http://schemas.microsoft.com/office/drawing/2014/main" id="{EC9D9FF1-3203-E60F-8660-E8A99B49145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130"/>
              <a:ext cx="38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b="1" i="1">
                  <a:solidFill>
                    <a:srgbClr val="575756"/>
                  </a:solidFill>
                </a:rPr>
                <a:t>V</a:t>
              </a:r>
              <a:endParaRPr lang="de-DE" altLang="de-DE"/>
            </a:p>
          </p:txBody>
        </p:sp>
        <p:sp>
          <p:nvSpPr>
            <p:cNvPr id="5" name="Rectangle 6">
              <a:extLst>
                <a:ext uri="{FF2B5EF4-FFF2-40B4-BE49-F238E27FC236}">
                  <a16:creationId xmlns:a16="http://schemas.microsoft.com/office/drawing/2014/main" id="{4543E675-A9FF-8A32-21E2-9936888D7A3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37" y="130"/>
              <a:ext cx="174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b="1" i="1">
                  <a:solidFill>
                    <a:srgbClr val="575756"/>
                  </a:solidFill>
                </a:rPr>
                <a:t>orlage</a:t>
              </a:r>
              <a:endParaRPr lang="de-DE" altLang="de-DE"/>
            </a:p>
          </p:txBody>
        </p:sp>
        <p:sp>
          <p:nvSpPr>
            <p:cNvPr id="6" name="Rectangle 7">
              <a:extLst>
                <a:ext uri="{FF2B5EF4-FFF2-40B4-BE49-F238E27FC236}">
                  <a16:creationId xmlns:a16="http://schemas.microsoft.com/office/drawing/2014/main" id="{BF1925C6-B21B-B83B-0DBE-F3E0D3DFF77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1" y="130"/>
              <a:ext cx="3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b="1" i="1">
                  <a:solidFill>
                    <a:srgbClr val="575756"/>
                  </a:solidFill>
                </a:rPr>
                <a:t>T</a:t>
              </a:r>
              <a:endParaRPr lang="de-DE" altLang="de-DE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F18A9EE8-E442-8A40-9637-5711224A1A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53" y="130"/>
              <a:ext cx="732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b="1" i="1" dirty="0" err="1">
                  <a:solidFill>
                    <a:srgbClr val="575756"/>
                  </a:solidFill>
                </a:rPr>
                <a:t>aschenkalender</a:t>
              </a:r>
              <a:r>
                <a:rPr lang="de-DE" altLang="de-DE" sz="708" b="1" i="1" dirty="0">
                  <a:solidFill>
                    <a:srgbClr val="575756"/>
                  </a:solidFill>
                </a:rPr>
                <a:t> 86x54 mm</a:t>
              </a:r>
              <a:endParaRPr lang="de-DE" altLang="de-DE" dirty="0"/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465C136E-DE91-E441-37FA-5E8EB92CC02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224"/>
              <a:ext cx="38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V</a:t>
              </a:r>
              <a:endParaRPr lang="de-DE" altLang="de-DE"/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1962B5E3-DEA9-3FB2-A9EA-F2ECA2BC4BA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37" y="224"/>
              <a:ext cx="101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 err="1">
                  <a:solidFill>
                    <a:srgbClr val="575756"/>
                  </a:solidFill>
                </a:rPr>
                <a:t>ollflächige</a:t>
              </a:r>
              <a:r>
                <a:rPr lang="de-DE" altLang="de-DE" sz="708" i="1" dirty="0">
                  <a:solidFill>
                    <a:srgbClr val="575756"/>
                  </a:solidFill>
                </a:rPr>
                <a:t> Bilder in den Beschnitt ragen</a:t>
              </a:r>
              <a:endParaRPr lang="de-DE" altLang="de-DE" dirty="0"/>
            </a:p>
          </p:txBody>
        </p:sp>
        <p:sp>
          <p:nvSpPr>
            <p:cNvPr id="10" name="Rectangle 11">
              <a:extLst>
                <a:ext uri="{FF2B5EF4-FFF2-40B4-BE49-F238E27FC236}">
                  <a16:creationId xmlns:a16="http://schemas.microsoft.com/office/drawing/2014/main" id="{35C121B1-DCDF-C15D-9929-681938BC10C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292"/>
              <a:ext cx="833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lassen, um Blitzer zu vermeiden.</a:t>
              </a:r>
              <a:endParaRPr lang="de-DE" altLang="de-DE"/>
            </a:p>
          </p:txBody>
        </p:sp>
        <p:sp>
          <p:nvSpPr>
            <p:cNvPr id="11" name="Rectangle 12">
              <a:extLst>
                <a:ext uri="{FF2B5EF4-FFF2-40B4-BE49-F238E27FC236}">
                  <a16:creationId xmlns:a16="http://schemas.microsoft.com/office/drawing/2014/main" id="{D616C1EF-17FA-EE5E-7044-710D5A94F87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374"/>
              <a:ext cx="106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>
                  <a:solidFill>
                    <a:srgbClr val="575756"/>
                  </a:solidFill>
                </a:rPr>
                <a:t>Die Bildauflösung sollte 300 ppi betragen.</a:t>
              </a:r>
              <a:endParaRPr lang="de-DE" altLang="de-DE" dirty="0"/>
            </a:p>
          </p:txBody>
        </p:sp>
        <p:sp>
          <p:nvSpPr>
            <p:cNvPr id="12" name="Rectangle 13">
              <a:extLst>
                <a:ext uri="{FF2B5EF4-FFF2-40B4-BE49-F238E27FC236}">
                  <a16:creationId xmlns:a16="http://schemas.microsoft.com/office/drawing/2014/main" id="{128C1DF5-88E8-646A-36A8-65F447B5B86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458"/>
              <a:ext cx="12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>
                  <a:solidFill>
                    <a:srgbClr val="575756"/>
                  </a:solidFill>
                </a:rPr>
                <a:t>Darauf achten, dass Schriften eingebettet sind.</a:t>
              </a:r>
              <a:endParaRPr lang="de-DE" altLang="de-DE" dirty="0"/>
            </a:p>
          </p:txBody>
        </p:sp>
        <p:sp>
          <p:nvSpPr>
            <p:cNvPr id="13" name="Rectangle 14">
              <a:extLst>
                <a:ext uri="{FF2B5EF4-FFF2-40B4-BE49-F238E27FC236}">
                  <a16:creationId xmlns:a16="http://schemas.microsoft.com/office/drawing/2014/main" id="{CCC11095-B205-D898-A1BD-B9574044728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541"/>
              <a:ext cx="38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V</a:t>
              </a:r>
              <a:endParaRPr lang="de-DE" altLang="de-DE"/>
            </a:p>
          </p:txBody>
        </p:sp>
        <p:sp>
          <p:nvSpPr>
            <p:cNvPr id="14" name="Rectangle 15">
              <a:extLst>
                <a:ext uri="{FF2B5EF4-FFF2-40B4-BE49-F238E27FC236}">
                  <a16:creationId xmlns:a16="http://schemas.microsoft.com/office/drawing/2014/main" id="{2B3D3599-876F-B075-A961-90BC3D67A4E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37" y="541"/>
              <a:ext cx="6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 err="1">
                  <a:solidFill>
                    <a:srgbClr val="575756"/>
                  </a:solidFill>
                </a:rPr>
                <a:t>erwenden</a:t>
              </a:r>
              <a:r>
                <a:rPr lang="de-DE" altLang="de-DE" sz="708" i="1" dirty="0">
                  <a:solidFill>
                    <a:srgbClr val="575756"/>
                  </a:solidFill>
                </a:rPr>
                <a:t> Sie als Zielprofil</a:t>
              </a:r>
              <a:endParaRPr lang="de-DE" altLang="de-DE" dirty="0"/>
            </a:p>
          </p:txBody>
        </p:sp>
        <p:sp>
          <p:nvSpPr>
            <p:cNvPr id="15" name="Rectangle 16">
              <a:extLst>
                <a:ext uri="{FF2B5EF4-FFF2-40B4-BE49-F238E27FC236}">
                  <a16:creationId xmlns:a16="http://schemas.microsoft.com/office/drawing/2014/main" id="{6C9BB9C7-317D-8FE9-A757-C60DED24D09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609"/>
              <a:ext cx="54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ISO Coated v2 (ECI).</a:t>
              </a:r>
              <a:endParaRPr lang="de-DE" altLang="de-DE"/>
            </a:p>
          </p:txBody>
        </p:sp>
        <p:sp>
          <p:nvSpPr>
            <p:cNvPr id="16" name="Rectangle 17">
              <a:extLst>
                <a:ext uri="{FF2B5EF4-FFF2-40B4-BE49-F238E27FC236}">
                  <a16:creationId xmlns:a16="http://schemas.microsoft.com/office/drawing/2014/main" id="{CB26820D-B99E-4AD0-8072-09888D47E9D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693"/>
              <a:ext cx="80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PD</a:t>
              </a:r>
              <a:endParaRPr lang="de-DE" altLang="de-DE"/>
            </a:p>
          </p:txBody>
        </p:sp>
        <p:sp>
          <p:nvSpPr>
            <p:cNvPr id="17" name="Rectangle 18">
              <a:extLst>
                <a:ext uri="{FF2B5EF4-FFF2-40B4-BE49-F238E27FC236}">
                  <a16:creationId xmlns:a16="http://schemas.microsoft.com/office/drawing/2014/main" id="{1CF611B1-B709-B9EE-C23F-1662FC92649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79" y="693"/>
              <a:ext cx="3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F</a:t>
              </a:r>
              <a:endParaRPr lang="de-DE" altLang="de-DE"/>
            </a:p>
          </p:txBody>
        </p:sp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id="{E0169F3F-293C-F3B3-B6D2-57498E50EB4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3" y="693"/>
              <a:ext cx="9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 mit</a:t>
              </a:r>
              <a:endParaRPr lang="de-DE" altLang="de-DE"/>
            </a:p>
          </p:txBody>
        </p:sp>
        <p:sp>
          <p:nvSpPr>
            <p:cNvPr id="19" name="Rectangle 20">
              <a:extLst>
                <a:ext uri="{FF2B5EF4-FFF2-40B4-BE49-F238E27FC236}">
                  <a16:creationId xmlns:a16="http://schemas.microsoft.com/office/drawing/2014/main" id="{6F00495E-2E97-B7D0-196A-E218D95E47E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7" y="693"/>
              <a:ext cx="57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>
                  <a:solidFill>
                    <a:srgbClr val="575756"/>
                  </a:solidFill>
                </a:rPr>
                <a:t>Anschnitten erzeugen.</a:t>
              </a:r>
              <a:endParaRPr lang="de-DE" altLang="de-DE" dirty="0"/>
            </a:p>
          </p:txBody>
        </p:sp>
        <p:sp>
          <p:nvSpPr>
            <p:cNvPr id="20" name="Rectangle 21">
              <a:extLst>
                <a:ext uri="{FF2B5EF4-FFF2-40B4-BE49-F238E27FC236}">
                  <a16:creationId xmlns:a16="http://schemas.microsoft.com/office/drawing/2014/main" id="{E5893B6F-650A-4CD9-E5EA-67C127FF51F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775"/>
              <a:ext cx="5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W</a:t>
              </a:r>
              <a:endParaRPr lang="de-DE" altLang="de-DE"/>
            </a:p>
          </p:txBody>
        </p:sp>
        <p:sp>
          <p:nvSpPr>
            <p:cNvPr id="21" name="Rectangle 22">
              <a:extLst>
                <a:ext uri="{FF2B5EF4-FFF2-40B4-BE49-F238E27FC236}">
                  <a16:creationId xmlns:a16="http://schemas.microsoft.com/office/drawing/2014/main" id="{CAA9ABB7-99A3-272A-29ED-6FAD1CB4AAD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53" y="775"/>
              <a:ext cx="877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eiterführende Informationen unter:</a:t>
              </a:r>
              <a:endParaRPr lang="de-DE" altLang="de-DE"/>
            </a:p>
          </p:txBody>
        </p:sp>
        <p:sp>
          <p:nvSpPr>
            <p:cNvPr id="22" name="Rectangle 23">
              <a:extLst>
                <a:ext uri="{FF2B5EF4-FFF2-40B4-BE49-F238E27FC236}">
                  <a16:creationId xmlns:a16="http://schemas.microsoft.com/office/drawing/2014/main" id="{09DDC8D9-8226-A32A-CABE-2089CC69780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843"/>
              <a:ext cx="83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ww</a:t>
              </a:r>
              <a:endParaRPr lang="de-DE" altLang="de-DE"/>
            </a:p>
          </p:txBody>
        </p:sp>
        <p:sp>
          <p:nvSpPr>
            <p:cNvPr id="23" name="Rectangle 24">
              <a:extLst>
                <a:ext uri="{FF2B5EF4-FFF2-40B4-BE49-F238E27FC236}">
                  <a16:creationId xmlns:a16="http://schemas.microsoft.com/office/drawing/2014/main" id="{2694A703-0E85-B4F4-FF29-A9F987815C3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83" y="843"/>
              <a:ext cx="41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w</a:t>
              </a:r>
              <a:endParaRPr lang="de-DE" altLang="de-DE"/>
            </a:p>
          </p:txBody>
        </p:sp>
        <p:sp>
          <p:nvSpPr>
            <p:cNvPr id="24" name="Rectangle 25">
              <a:extLst>
                <a:ext uri="{FF2B5EF4-FFF2-40B4-BE49-F238E27FC236}">
                  <a16:creationId xmlns:a16="http://schemas.microsoft.com/office/drawing/2014/main" id="{32A56AE7-1FA9-9F41-7D8E-C04FC4CD458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9" y="843"/>
              <a:ext cx="51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>
                  <a:solidFill>
                    <a:srgbClr val="575756"/>
                  </a:solidFill>
                </a:rPr>
                <a:t>.viaprinto.de/</a:t>
              </a:r>
              <a:r>
                <a:rPr lang="de-DE" altLang="de-DE" sz="708" i="1" dirty="0" err="1">
                  <a:solidFill>
                    <a:srgbClr val="575756"/>
                  </a:solidFill>
                </a:rPr>
                <a:t>hilfe</a:t>
              </a:r>
              <a:endParaRPr lang="de-DE" altLang="de-DE" dirty="0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FDB18566-1ACF-F6D1-B803-B7F620A07D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" y="2"/>
              <a:ext cx="1944" cy="1221"/>
            </a:xfrm>
            <a:custGeom>
              <a:avLst/>
              <a:gdLst>
                <a:gd name="T0" fmla="*/ 0 w 973"/>
                <a:gd name="T1" fmla="*/ 577 h 610"/>
                <a:gd name="T2" fmla="*/ 34 w 973"/>
                <a:gd name="T3" fmla="*/ 610 h 610"/>
                <a:gd name="T4" fmla="*/ 939 w 973"/>
                <a:gd name="T5" fmla="*/ 610 h 610"/>
                <a:gd name="T6" fmla="*/ 973 w 973"/>
                <a:gd name="T7" fmla="*/ 577 h 610"/>
                <a:gd name="T8" fmla="*/ 973 w 973"/>
                <a:gd name="T9" fmla="*/ 33 h 610"/>
                <a:gd name="T10" fmla="*/ 939 w 973"/>
                <a:gd name="T11" fmla="*/ 0 h 610"/>
                <a:gd name="T12" fmla="*/ 34 w 973"/>
                <a:gd name="T13" fmla="*/ 0 h 610"/>
                <a:gd name="T14" fmla="*/ 0 w 973"/>
                <a:gd name="T15" fmla="*/ 33 h 610"/>
                <a:gd name="T16" fmla="*/ 0 w 973"/>
                <a:gd name="T17" fmla="*/ 57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3" h="610">
                  <a:moveTo>
                    <a:pt x="0" y="577"/>
                  </a:moveTo>
                  <a:cubicBezTo>
                    <a:pt x="0" y="577"/>
                    <a:pt x="0" y="610"/>
                    <a:pt x="34" y="610"/>
                  </a:cubicBezTo>
                  <a:cubicBezTo>
                    <a:pt x="939" y="610"/>
                    <a:pt x="939" y="610"/>
                    <a:pt x="939" y="610"/>
                  </a:cubicBezTo>
                  <a:cubicBezTo>
                    <a:pt x="939" y="610"/>
                    <a:pt x="973" y="610"/>
                    <a:pt x="973" y="577"/>
                  </a:cubicBezTo>
                  <a:cubicBezTo>
                    <a:pt x="973" y="33"/>
                    <a:pt x="973" y="33"/>
                    <a:pt x="973" y="33"/>
                  </a:cubicBezTo>
                  <a:cubicBezTo>
                    <a:pt x="973" y="33"/>
                    <a:pt x="973" y="0"/>
                    <a:pt x="93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0" y="0"/>
                    <a:pt x="0" y="33"/>
                  </a:cubicBezTo>
                  <a:lnTo>
                    <a:pt x="0" y="577"/>
                  </a:lnTo>
                  <a:close/>
                </a:path>
              </a:pathLst>
            </a:custGeom>
            <a:noFill/>
            <a:ln w="6350" cap="flat">
              <a:solidFill>
                <a:srgbClr val="E6007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2483" tIns="46242" rIns="92483" bIns="46242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1D60D0B3-97F3-8C09-EB22-791B1B458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"/>
            <a:ext cx="3095625" cy="19419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</Words>
  <Application>Microsoft Office PowerPoint</Application>
  <PresentationFormat>Benutzerdefiniert</PresentationFormat>
  <Paragraphs>21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viaprinto_taschenkalender_kalendarium_86x54_gruen.indd</dc:title>
  <cp:lastModifiedBy>Fabery, Darlene</cp:lastModifiedBy>
  <cp:revision>5</cp:revision>
  <dcterms:created xsi:type="dcterms:W3CDTF">2023-01-20T12:54:11Z</dcterms:created>
  <dcterms:modified xsi:type="dcterms:W3CDTF">2025-02-04T09:07:24Z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2023-01-16T00:00:00Z</vt:filetime>
  </property>
  <property fmtid="{D5CDD505-2E9C-101B-9397-08002B2CF9AE}" pid="3" name="Creator">
    <vt:lpwstr>Adobe InDesign 18.0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2023-01-20T00:00:00Z</vt:filetime>
  </property>
  <property fmtid="{D5CDD505-2E9C-101B-9397-08002B2CF9AE}" pid="7" name="Producer">
    <vt:lpwstr>Adobe PDF Library 17.0</vt:lpwstr>
  </property>
</Properties>
</file>